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5143500" cx="9144000"/>
  <p:notesSz cx="6858000" cy="9144000"/>
  <p:embeddedFontLst>
    <p:embeddedFont>
      <p:font typeface="Quicksand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Quicksa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Quicksan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891241f70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891241f70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891241f70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891241f70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891241f70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891241f70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891241f70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891241f70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891241f70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891241f70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891241f70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891241f70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891241f70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891241f70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891241f70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a891241f70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891241f70_0_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891241f70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891241f70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a891241f70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891241f70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a891241f70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891241f70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891241f70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891241f70_0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a891241f70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891241f70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891241f70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891241f70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a891241f70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891241f70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a891241f70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891241f70_0_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891241f70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891241f70_0_7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891241f70_0_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891241f70_0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a891241f70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891241f70_0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a891241f70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a891241f70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a891241f70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a891241f70_0_7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a891241f70_0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891241f70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891241f70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a891241f70_0_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a891241f70_0_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891241f70_0_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a891241f70_0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891241f70_0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891241f70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891241f70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891241f70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891241f70_0_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a891241f70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a891241f70_0_7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a891241f70_0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a891241f70_0_9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a891241f70_0_9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891241f70_0_9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891241f70_0_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a891241f70_0_8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a891241f70_0_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a891241f70_0_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a891241f70_0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891241f70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891241f70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a891241f70_0_9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a891241f70_0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a891241f70_0_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a891241f70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a891241f70_0_8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a891241f70_0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a891241f70_0_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a891241f70_0_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891241f70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891241f70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891241f70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891241f70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891241f70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891241f70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891241f70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891241f70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891241f70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891241f70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744575"/>
            <a:ext cx="6864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Rust for Freshmen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57" name="Google Shape;57;p13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  <p:cxnSp>
        <p:nvCxnSpPr>
          <p:cNvPr id="59" name="Google Shape;59;p13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3"/>
          <p:cNvSpPr txBox="1"/>
          <p:nvPr/>
        </p:nvSpPr>
        <p:spPr>
          <a:xfrm>
            <a:off x="-7050" y="2928050"/>
            <a:ext cx="6864900" cy="13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How we can use Rust to instill good habits in new programmers.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2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1" name="Google Shape;16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162" name="Google Shape;162;p22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63" name="Google Shape;163;p22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22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(Java abstract class)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4075" y="1160650"/>
            <a:ext cx="4905350" cy="38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23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173" name="Google Shape;173;p23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74" name="Google Shape;174;p23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23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(Java abstract class)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Traits to define shared behavior</a:t>
            </a:r>
            <a:endParaRPr sz="16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Possible to define default behavior</a:t>
            </a:r>
            <a:endParaRPr sz="12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Shared objects to define shared data</a:t>
            </a:r>
            <a:endParaRPr sz="1600">
              <a:solidFill>
                <a:srgbClr val="EFEFEF"/>
              </a:solidFill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24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184" name="Google Shape;184;p24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85" name="Google Shape;185;p24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p24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(Java abstract class)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7063" y="1105950"/>
            <a:ext cx="3139375" cy="388410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Google Shape;193;p25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195" name="Google Shape;195;p25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96" name="Google Shape;196;p25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" name="Google Shape;197;p25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(dynamic dispatch)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Traits to define shared behavior</a:t>
            </a:r>
            <a:endParaRPr sz="16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Possible to define default behavior</a:t>
            </a:r>
            <a:endParaRPr sz="12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Shared objects to define shared data</a:t>
            </a:r>
            <a:endParaRPr sz="16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Dynamic dispatch to act on shared behavior</a:t>
            </a:r>
            <a:endParaRPr sz="1600">
              <a:solidFill>
                <a:srgbClr val="EFEFEF"/>
              </a:solidFill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Google Shape;204;p26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206" name="Google Shape;206;p26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07" name="Google Shape;207;p26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26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(dynamic dispatch)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9600" y="1160650"/>
            <a:ext cx="3534289" cy="388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Google Shape;215;p27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6" name="Google Shape;2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217" name="Google Shape;217;p27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18" name="Google Shape;218;p27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" name="Google Shape;219;p27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(generic types)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Traits to define shared behavior</a:t>
            </a:r>
            <a:endParaRPr sz="16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Possible to define default behavior</a:t>
            </a:r>
            <a:endParaRPr sz="12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Shared objects to define shared data</a:t>
            </a:r>
            <a:endParaRPr sz="16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Dynamic dispatch to act on shared behavior</a:t>
            </a:r>
            <a:endParaRPr sz="16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Generics to contain different kinds of data</a:t>
            </a:r>
            <a:endParaRPr sz="1600">
              <a:solidFill>
                <a:srgbClr val="EFEFEF"/>
              </a:solidFill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Google Shape;226;p28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228" name="Google Shape;228;p28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29" name="Google Shape;229;p28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p28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(generic types)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Problem!</a:t>
            </a:r>
            <a:endParaRPr sz="1600">
              <a:solidFill>
                <a:srgbClr val="EFEFEF"/>
              </a:solidFill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Google Shape;237;p29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239" name="Google Shape;239;p29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40" name="Google Shape;240;p29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29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(generic types)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Problem!</a:t>
            </a:r>
            <a:endParaRPr sz="1600">
              <a:solidFill>
                <a:srgbClr val="EFEFEF"/>
              </a:solidFill>
            </a:endParaRPr>
          </a:p>
        </p:txBody>
      </p:sp>
      <p:pic>
        <p:nvPicPr>
          <p:cNvPr id="243" name="Google Shape;24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6725" y="1075200"/>
            <a:ext cx="2890525" cy="39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9" name="Google Shape;249;p30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0" name="Google Shape;2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251" name="Google Shape;251;p30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52" name="Google Shape;252;p30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30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(generic types)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223950" y="1357050"/>
            <a:ext cx="2890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Problem!</a:t>
            </a:r>
            <a:endParaRPr sz="16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This won’t work in Rust:</a:t>
            </a:r>
            <a:endParaRPr sz="1600">
              <a:solidFill>
                <a:srgbClr val="EFEFEF"/>
              </a:solidFill>
            </a:endParaRPr>
          </a:p>
        </p:txBody>
      </p:sp>
      <p:pic>
        <p:nvPicPr>
          <p:cNvPr id="255" name="Google Shape;25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6725" y="1075200"/>
            <a:ext cx="2890525" cy="39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Google Shape;261;p31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2" name="Google Shape;2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263" name="Google Shape;263;p31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64" name="Google Shape;264;p31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31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(generic types)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223950" y="1357050"/>
            <a:ext cx="2890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Problem!</a:t>
            </a:r>
            <a:endParaRPr sz="16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This won’t work in Rust:</a:t>
            </a:r>
            <a:endParaRPr sz="16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Monads are real in Rust</a:t>
            </a:r>
            <a:endParaRPr sz="1600">
              <a:solidFill>
                <a:srgbClr val="EFEFEF"/>
              </a:solidFill>
            </a:endParaRPr>
          </a:p>
        </p:txBody>
      </p:sp>
      <p:pic>
        <p:nvPicPr>
          <p:cNvPr id="267" name="Google Shape;26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6725" y="1075200"/>
            <a:ext cx="2890525" cy="39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1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4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67" name="Google Shape;67;p14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68" name="Google Shape;68;p14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14"/>
          <p:cNvSpPr txBox="1"/>
          <p:nvPr/>
        </p:nvSpPr>
        <p:spPr>
          <a:xfrm>
            <a:off x="228600" y="228600"/>
            <a:ext cx="45720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Introduction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Computer Science &amp; Business Administration student at Northeastern University</a:t>
            </a:r>
            <a:endParaRPr sz="1600">
              <a:solidFill>
                <a:srgbClr val="EFEFE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Computer Systems course taught in C</a:t>
            </a:r>
            <a:endParaRPr sz="1600">
              <a:solidFill>
                <a:srgbClr val="EFEFE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Editor for This Week in Rust</a:t>
            </a:r>
            <a:endParaRPr sz="1600">
              <a:solidFill>
                <a:srgbClr val="EFEFEF"/>
              </a:solidFill>
            </a:endParaRPr>
          </a:p>
        </p:txBody>
      </p:sp>
      <p:grpSp>
        <p:nvGrpSpPr>
          <p:cNvPr id="71" name="Google Shape;71;p14"/>
          <p:cNvGrpSpPr/>
          <p:nvPr/>
        </p:nvGrpSpPr>
        <p:grpSpPr>
          <a:xfrm>
            <a:off x="184800" y="2829875"/>
            <a:ext cx="6496801" cy="2214876"/>
            <a:chOff x="1323600" y="2437800"/>
            <a:chExt cx="6496801" cy="2214876"/>
          </a:xfrm>
        </p:grpSpPr>
        <p:pic>
          <p:nvPicPr>
            <p:cNvPr id="72" name="Google Shape;72;p14"/>
            <p:cNvPicPr preferRelativeResize="0"/>
            <p:nvPr/>
          </p:nvPicPr>
          <p:blipFill rotWithShape="1">
            <a:blip r:embed="rId4">
              <a:alphaModFix/>
            </a:blip>
            <a:srcRect b="13554" l="0" r="0" t="0"/>
            <a:stretch/>
          </p:blipFill>
          <p:spPr>
            <a:xfrm>
              <a:off x="1323600" y="2437800"/>
              <a:ext cx="6496801" cy="2214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14"/>
            <p:cNvSpPr/>
            <p:nvPr/>
          </p:nvSpPr>
          <p:spPr>
            <a:xfrm>
              <a:off x="4245874" y="3254756"/>
              <a:ext cx="326100" cy="84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1404309" y="4013313"/>
              <a:ext cx="172800" cy="187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1685979" y="4042970"/>
              <a:ext cx="286500" cy="84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6909459" y="3454915"/>
              <a:ext cx="227400" cy="84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2308653" y="2827298"/>
              <a:ext cx="286500" cy="84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4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3" name="Google Shape;273;p32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4" name="Google Shape;2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275" name="Google Shape;275;p32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76" name="Google Shape;276;p32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32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(generic types)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78" name="Google Shape;278;p32"/>
          <p:cNvSpPr txBox="1"/>
          <p:nvPr/>
        </p:nvSpPr>
        <p:spPr>
          <a:xfrm>
            <a:off x="223950" y="1357050"/>
            <a:ext cx="2890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Problem!</a:t>
            </a:r>
            <a:endParaRPr sz="16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This won’t work in Rust:</a:t>
            </a:r>
            <a:endParaRPr sz="16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Monads are real in Rust</a:t>
            </a:r>
            <a:endParaRPr sz="16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Recursive data definition</a:t>
            </a:r>
            <a:endParaRPr sz="1600">
              <a:solidFill>
                <a:srgbClr val="EFEFEF"/>
              </a:solidFill>
            </a:endParaRPr>
          </a:p>
        </p:txBody>
      </p:sp>
      <p:pic>
        <p:nvPicPr>
          <p:cNvPr id="279" name="Google Shape;27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6725" y="1075200"/>
            <a:ext cx="2890525" cy="39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2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Google Shape;285;p33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6" name="Google Shape;2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287" name="Google Shape;287;p33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88" name="Google Shape;288;p33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Google Shape;289;p33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(generic types)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223950" y="1357050"/>
            <a:ext cx="2890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EFEFEF"/>
              </a:solidFill>
            </a:endParaRPr>
          </a:p>
        </p:txBody>
      </p:sp>
      <p:pic>
        <p:nvPicPr>
          <p:cNvPr id="291" name="Google Shape;29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062" y="1160650"/>
            <a:ext cx="2719887" cy="38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3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Google Shape;297;p34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8" name="Google Shape;2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299" name="Google Shape;299;p34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00" name="Google Shape;300;p34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1" name="Google Shape;301;p34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(generic types)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02" name="Google Shape;302;p34"/>
          <p:cNvSpPr txBox="1"/>
          <p:nvPr/>
        </p:nvSpPr>
        <p:spPr>
          <a:xfrm>
            <a:off x="223950" y="1357050"/>
            <a:ext cx="2890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Problem!</a:t>
            </a:r>
            <a:endParaRPr sz="1600">
              <a:solidFill>
                <a:srgbClr val="EFEFEF"/>
              </a:solidFill>
            </a:endParaRPr>
          </a:p>
        </p:txBody>
      </p:sp>
      <p:pic>
        <p:nvPicPr>
          <p:cNvPr id="303" name="Google Shape;30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062" y="1160650"/>
            <a:ext cx="2719887" cy="38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4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Google Shape;309;p35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0" name="Google Shape;3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311" name="Google Shape;311;p35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12" name="Google Shape;312;p35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Google Shape;313;p35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(generic types)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223950" y="1357050"/>
            <a:ext cx="2890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Problem!</a:t>
            </a:r>
            <a:endParaRPr sz="16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We must use heap allocation</a:t>
            </a:r>
            <a:endParaRPr sz="1600">
              <a:solidFill>
                <a:srgbClr val="EFEFEF"/>
              </a:solidFill>
            </a:endParaRPr>
          </a:p>
        </p:txBody>
      </p:sp>
      <p:pic>
        <p:nvPicPr>
          <p:cNvPr id="315" name="Google Shape;31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062" y="1160650"/>
            <a:ext cx="2719887" cy="38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5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" name="Google Shape;321;p36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2" name="Google Shape;3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323" name="Google Shape;323;p36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24" name="Google Shape;324;p36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5" name="Google Shape;325;p36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(function objects)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26" name="Google Shape;326;p36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Traits to define shared behavior</a:t>
            </a:r>
            <a:endParaRPr sz="16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Possible to define default behavior</a:t>
            </a:r>
            <a:endParaRPr sz="12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Shared objects to define shared data</a:t>
            </a:r>
            <a:endParaRPr sz="16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Dynamic dispatch to act on shared behavior</a:t>
            </a:r>
            <a:endParaRPr sz="16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Generics to contain different kinds of data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Problem: heap allocation</a:t>
            </a:r>
            <a:endParaRPr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Function objects to add to existing behavior</a:t>
            </a:r>
            <a:endParaRPr sz="1600">
              <a:solidFill>
                <a:srgbClr val="EFEFEF"/>
              </a:solidFill>
            </a:endParaRPr>
          </a:p>
        </p:txBody>
      </p:sp>
      <p:sp>
        <p:nvSpPr>
          <p:cNvPr id="327" name="Google Shape;327;p36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2" name="Google Shape;332;p37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3" name="Google Shape;33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334" name="Google Shape;334;p37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35" name="Google Shape;335;p37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37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(function objects)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337" name="Google Shape;33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7401" y="954600"/>
            <a:ext cx="2518710" cy="40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7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3" name="Google Shape;343;p38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4" name="Google Shape;34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345" name="Google Shape;345;p38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46" name="Google Shape;346;p38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7" name="Google Shape;347;p38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3: Error Handling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48" name="Google Shape;348;p38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Currently taught using Java Exceptions</a:t>
            </a:r>
            <a:endParaRPr sz="16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When to throw Exceptions</a:t>
            </a:r>
            <a:endParaRPr sz="12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Throwing the right Exception</a:t>
            </a:r>
            <a:endParaRPr sz="12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Catching Exceptions</a:t>
            </a:r>
            <a:endParaRPr sz="12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Use Rust’s Result instead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Future advantage: Option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349" name="Google Shape;349;p38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4" name="Google Shape;354;p39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5" name="Google Shape;3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356" name="Google Shape;356;p39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57" name="Google Shape;357;p39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8" name="Google Shape;358;p39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3: Error Handling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359" name="Google Shape;3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376" y="954600"/>
            <a:ext cx="4936751" cy="40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9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5" name="Google Shape;365;p40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6" name="Google Shape;3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367" name="Google Shape;367;p40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68" name="Google Shape;368;p40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9" name="Google Shape;369;p40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4: Sameness of data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70" name="Google Shape;370;p40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Data is the same when it has the following properties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Reflexivity (a == a)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Symmetry (a == b &amp;&amp; b == a)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Transitivity (a == b &amp;&amp; b == c &amp;&amp; a == c)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371" name="Google Shape;371;p40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6" name="Google Shape;376;p41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77" name="Google Shape;37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378" name="Google Shape;378;p41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79" name="Google Shape;379;p41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0" name="Google Shape;380;p41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4: Sameness of data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381" name="Google Shape;38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7194" y="954600"/>
            <a:ext cx="2189606" cy="409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1"/>
          <p:cNvSpPr txBox="1"/>
          <p:nvPr/>
        </p:nvSpPr>
        <p:spPr>
          <a:xfrm>
            <a:off x="223950" y="1357050"/>
            <a:ext cx="32532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EFEFEF"/>
              </a:solidFill>
            </a:endParaRPr>
          </a:p>
        </p:txBody>
      </p:sp>
      <p:sp>
        <p:nvSpPr>
          <p:cNvPr id="383" name="Google Shape;383;p41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15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85" name="Google Shape;85;p15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86" name="Google Shape;86;p15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5"/>
          <p:cNvSpPr txBox="1"/>
          <p:nvPr/>
        </p:nvSpPr>
        <p:spPr>
          <a:xfrm>
            <a:off x="228600" y="228600"/>
            <a:ext cx="45720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Goal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Design a freshman-level CS course taught in Rust</a:t>
            </a:r>
            <a:endParaRPr sz="16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Enable students with Rust’s tooling</a:t>
            </a:r>
            <a:endParaRPr sz="16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Error messages</a:t>
            </a:r>
            <a:endParaRPr sz="12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Testing and documentation</a:t>
            </a:r>
            <a:endParaRPr sz="12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Avoid teaching out-of-scope topics</a:t>
            </a:r>
            <a:endParaRPr sz="16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Stack vs heap</a:t>
            </a:r>
            <a:endParaRPr sz="12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Thread safety</a:t>
            </a:r>
            <a:endParaRPr sz="12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Lifetimes</a:t>
            </a:r>
            <a:endParaRPr sz="12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Macros (println and format are fine)</a:t>
            </a:r>
            <a:endParaRPr sz="12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Cargo (dependencies, compiler configuration)</a:t>
            </a:r>
            <a:endParaRPr sz="1000">
              <a:solidFill>
                <a:srgbClr val="EFEFEF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8" name="Google Shape;388;p42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89" name="Google Shape;38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390" name="Google Shape;390;p42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91" name="Google Shape;391;p42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" name="Google Shape;392;p42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4: Sameness of data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393" name="Google Shape;39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7194" y="954600"/>
            <a:ext cx="2189606" cy="409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2"/>
          <p:cNvSpPr txBox="1"/>
          <p:nvPr/>
        </p:nvSpPr>
        <p:spPr>
          <a:xfrm>
            <a:off x="223950" y="1357050"/>
            <a:ext cx="32532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Problem!</a:t>
            </a:r>
            <a:endParaRPr sz="16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EFEFEF"/>
              </a:solidFill>
            </a:endParaRPr>
          </a:p>
        </p:txBody>
      </p:sp>
      <p:sp>
        <p:nvSpPr>
          <p:cNvPr id="395" name="Google Shape;395;p42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0" name="Google Shape;400;p43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01" name="Google Shape;40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402" name="Google Shape;402;p43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03" name="Google Shape;403;p43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4" name="Google Shape;404;p43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4: Sameness of data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405" name="Google Shape;40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7194" y="954600"/>
            <a:ext cx="2189606" cy="4090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3"/>
          <p:cNvSpPr txBox="1"/>
          <p:nvPr/>
        </p:nvSpPr>
        <p:spPr>
          <a:xfrm>
            <a:off x="223950" y="1357050"/>
            <a:ext cx="32532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Problem!</a:t>
            </a:r>
            <a:endParaRPr sz="16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Checking the type of an Object</a:t>
            </a:r>
            <a:endParaRPr sz="16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EFEFEF"/>
              </a:solidFill>
            </a:endParaRPr>
          </a:p>
        </p:txBody>
      </p:sp>
      <p:sp>
        <p:nvSpPr>
          <p:cNvPr id="407" name="Google Shape;407;p43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44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3" name="Google Shape;4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414" name="Google Shape;414;p44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15" name="Google Shape;415;p44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6" name="Google Shape;416;p44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4: Sameness of data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417" name="Google Shape;41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7194" y="954600"/>
            <a:ext cx="2189606" cy="4090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4"/>
          <p:cNvSpPr txBox="1"/>
          <p:nvPr/>
        </p:nvSpPr>
        <p:spPr>
          <a:xfrm>
            <a:off x="223950" y="1357050"/>
            <a:ext cx="32532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Problem!</a:t>
            </a:r>
            <a:endParaRPr sz="16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Checking the type of an Object</a:t>
            </a:r>
            <a:endParaRPr sz="16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EFEFEF"/>
                </a:solidFill>
              </a:rPr>
              <a:t>Rust’s type erasure</a:t>
            </a:r>
            <a:endParaRPr sz="1600">
              <a:solidFill>
                <a:srgbClr val="EFEFEF"/>
              </a:solidFill>
            </a:endParaRPr>
          </a:p>
        </p:txBody>
      </p:sp>
      <p:sp>
        <p:nvSpPr>
          <p:cNvPr id="419" name="Google Shape;419;p44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4" name="Google Shape;424;p45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25" name="Google Shape;42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426" name="Google Shape;426;p45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27" name="Google Shape;427;p45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8" name="Google Shape;428;p45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4: Sameness of data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429" name="Google Shape;429;p45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Data is the same when it has the following properties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Reflexivity (a == a)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Symmetry (a == b &amp;&amp; b == a)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Transitivity (a == b &amp;&amp; b == c &amp;&amp; a == c)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Problems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No “instanceof” in Rust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Rust erases concrete types of trait objects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430" name="Google Shape;430;p45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5" name="Google Shape;435;p46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36" name="Google Shape;43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437" name="Google Shape;437;p46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38" name="Google Shape;438;p46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9" name="Google Shape;439;p46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4: Sameness of data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440" name="Google Shape;440;p46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Data is the same when it has the following properties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Reflexivity (a == a)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Symmetry (a == b &amp;&amp; b == a)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Transitivity (a == b &amp;&amp; b == c &amp;&amp; a == c)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Problems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No “instanceof” in Rust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Rust erases concrete types of trait objects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Advantage?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Programmers should only use what they need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Avoid downcasting for specific behavior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Only check for equality when an object is the same type (with Eq)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441" name="Google Shape;441;p46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6" name="Google Shape;446;p47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47" name="Google Shape;44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448" name="Google Shape;448;p47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49" name="Google Shape;449;p47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0" name="Google Shape;450;p47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Fixing our problems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451" name="Google Shape;451;p47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Monadic behavior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Enum is our only way to do this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452" name="Google Shape;452;p47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7" name="Google Shape;457;p48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58" name="Google Shape;45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459" name="Google Shape;459;p48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60" name="Google Shape;460;p48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1" name="Google Shape;461;p48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Fixing our problems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462" name="Google Shape;462;p48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Monadic behavior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Enum is our only way to do this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Sameness of trait objects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Is this even problematic?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463" name="Google Shape;463;p48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8" name="Google Shape;468;p49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9" name="Google Shape;46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470" name="Google Shape;470;p49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71" name="Google Shape;471;p49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2" name="Google Shape;472;p49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Fixing our problems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473" name="Google Shape;473;p49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Monadic behavior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Enum is our only way to do this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Sameness of trait objects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Is this even problematic?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Recursive data definitions without teaching stack vs heap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???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474" name="Google Shape;474;p49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9" name="Google Shape;479;p50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80" name="Google Shape;48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481" name="Google Shape;481;p50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82" name="Google Shape;482;p50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3" name="Google Shape;483;p50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Fixing our problems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484" name="Google Shape;48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050" y="1814700"/>
            <a:ext cx="5867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0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0" name="Google Shape;490;p51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91" name="Google Shape;49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492" name="Google Shape;492;p51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93" name="Google Shape;493;p51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4" name="Google Shape;494;p51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Fixing our problems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495" name="Google Shape;49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050" y="1814700"/>
            <a:ext cx="5867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51"/>
          <p:cNvSpPr txBox="1"/>
          <p:nvPr/>
        </p:nvSpPr>
        <p:spPr>
          <a:xfrm>
            <a:off x="613175" y="3174725"/>
            <a:ext cx="5867400" cy="14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EFEFEF"/>
                </a:solidFill>
              </a:rPr>
              <a:t>Problem!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497" name="Google Shape;497;p51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6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96" name="Google Shape;96;p16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7" name="Google Shape;97;p16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6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Fundamentals of Computer Science II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(“Fundies 2”)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Object-oriented programming with Java</a:t>
            </a:r>
            <a:endParaRPr sz="16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Fundies 1 taught in Racket</a:t>
            </a:r>
            <a:endParaRPr sz="12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Good habits</a:t>
            </a:r>
            <a:endParaRPr sz="16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Naming conventions</a:t>
            </a:r>
            <a:endParaRPr sz="12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Documentation</a:t>
            </a:r>
            <a:endParaRPr sz="12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Unit testing</a:t>
            </a:r>
            <a:endParaRPr sz="12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Encapsulation</a:t>
            </a:r>
            <a:endParaRPr sz="12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No introduction to null (yet)</a:t>
            </a:r>
            <a:endParaRPr sz="12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Homework submitted as library files</a:t>
            </a:r>
            <a:endParaRPr sz="16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Testing library executes unit tests</a:t>
            </a:r>
            <a:endParaRPr sz="12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Animation library executes code</a:t>
            </a:r>
            <a:endParaRPr sz="1200">
              <a:solidFill>
                <a:srgbClr val="EFEFEF"/>
              </a:solidFill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2" name="Google Shape;502;p52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03" name="Google Shape;50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504" name="Google Shape;504;p52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505" name="Google Shape;505;p52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6" name="Google Shape;506;p52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Fixing our problems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507" name="Google Shape;50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050" y="1814700"/>
            <a:ext cx="5867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2"/>
          <p:cNvSpPr txBox="1"/>
          <p:nvPr/>
        </p:nvSpPr>
        <p:spPr>
          <a:xfrm>
            <a:off x="613175" y="3174725"/>
            <a:ext cx="5867400" cy="14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Problem!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EFEFEF"/>
                </a:solidFill>
              </a:rPr>
              <a:t>Too much magic - the course should be WYSIWG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509" name="Google Shape;509;p52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4" name="Google Shape;514;p53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15" name="Google Shape;51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516" name="Google Shape;516;p53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517" name="Google Shape;517;p53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8" name="Google Shape;518;p53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Honorable mentions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519" name="Google Shape;519;p53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Topic: Loops</a:t>
            </a:r>
            <a:endParaRPr sz="1600"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Topic: Mutability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Topic: Algorithms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Problem: Animation library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Immature GUI ecosystem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WebAssembly possibility?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Problem: Cargo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Custom tool?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Topics for future classes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Lifetimes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Threads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Unsafe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520" name="Google Shape;520;p53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5" name="Google Shape;525;p54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26" name="Google Shape;52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527" name="Google Shape;527;p54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528" name="Google Shape;528;p54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9" name="Google Shape;529;p54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Is this course viable?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530" name="Google Shape;530;p54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Advantages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Forcing good habits with Rust (applicable to other languages)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Future concepts will enforce good habits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Helpful compiler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600">
                <a:solidFill>
                  <a:srgbClr val="EFEFEF"/>
                </a:solidFill>
              </a:rPr>
              <a:t>Disadvantages</a:t>
            </a:r>
            <a:endParaRPr sz="1600"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A lot of work must be done first (Animation, Cargo replacement)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Enums are unavoidable (Rust Does It Differently™)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Must introduce pass-by-reference</a:t>
            </a:r>
            <a:endParaRPr>
              <a:solidFill>
                <a:srgbClr val="EFEFEF"/>
              </a:solidFill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■"/>
            </a:pPr>
            <a:r>
              <a:rPr lang="en" sz="1200">
                <a:solidFill>
                  <a:srgbClr val="EFEFEF"/>
                </a:solidFill>
              </a:rPr>
              <a:t>Most languages have this by default</a:t>
            </a:r>
            <a:endParaRPr sz="1200">
              <a:solidFill>
                <a:srgbClr val="EFEFEF"/>
              </a:solidFill>
            </a:endParaRPr>
          </a:p>
        </p:txBody>
      </p:sp>
      <p:sp>
        <p:nvSpPr>
          <p:cNvPr id="531" name="Google Shape;531;p54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5"/>
          <p:cNvSpPr txBox="1"/>
          <p:nvPr>
            <p:ph type="ctrTitle"/>
          </p:nvPr>
        </p:nvSpPr>
        <p:spPr>
          <a:xfrm>
            <a:off x="0" y="744575"/>
            <a:ext cx="6864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Thank you for watching!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537" name="Google Shape;537;p55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38" name="Google Shape;53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cxnSp>
        <p:nvCxnSpPr>
          <p:cNvPr id="539" name="Google Shape;539;p55"/>
          <p:cNvCxnSpPr/>
          <p:nvPr/>
        </p:nvCxnSpPr>
        <p:spPr>
          <a:xfrm>
            <a:off x="914400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0" name="Google Shape;540;p55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541" name="Google Shape;541;p55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42" name="Google Shape;54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1300" y="3003225"/>
            <a:ext cx="3062289" cy="2041526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5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17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107" name="Google Shape;107;p17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7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1: Introduction to Rust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Basic types</a:t>
            </a:r>
            <a:endParaRPr sz="16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Numbers (int =&gt; i32, double =&gt; f32)</a:t>
            </a:r>
            <a:endParaRPr sz="12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Booleans</a:t>
            </a:r>
            <a:endParaRPr sz="12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Strings</a:t>
            </a:r>
            <a:endParaRPr sz="12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Data types: C-style structs</a:t>
            </a:r>
            <a:endParaRPr sz="16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Implementation blocks</a:t>
            </a:r>
            <a:endParaRPr sz="16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Constructors</a:t>
            </a:r>
            <a:endParaRPr sz="12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Methods</a:t>
            </a:r>
            <a:endParaRPr sz="12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Functions</a:t>
            </a:r>
            <a:endParaRPr sz="1600">
              <a:solidFill>
                <a:srgbClr val="EFEFE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References</a:t>
            </a:r>
            <a:endParaRPr sz="1600">
              <a:solidFill>
                <a:srgbClr val="EFEFEF"/>
              </a:solidFill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18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118" name="Google Shape;118;p18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19" name="Google Shape;119;p18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18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1: Introduction to Rust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887" y="1105950"/>
            <a:ext cx="5447736" cy="38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19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129" name="Google Shape;129;p19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30" name="Google Shape;130;p19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9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(Java interface)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Traits to define shared behavior</a:t>
            </a:r>
            <a:endParaRPr sz="1600">
              <a:solidFill>
                <a:srgbClr val="EFEFEF"/>
              </a:solidFill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20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140" name="Google Shape;140;p20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41" name="Google Shape;141;p20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20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(Java interface)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4">
            <a:alphaModFix/>
          </a:blip>
          <a:srcRect b="169" l="0" r="0" t="159"/>
          <a:stretch/>
        </p:blipFill>
        <p:spPr>
          <a:xfrm>
            <a:off x="2603626" y="953550"/>
            <a:ext cx="1886248" cy="418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73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21"/>
          <p:cNvCxnSpPr/>
          <p:nvPr/>
        </p:nvCxnSpPr>
        <p:spPr>
          <a:xfrm>
            <a:off x="68650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79" y="3996625"/>
            <a:ext cx="523875" cy="5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151" name="Google Shape;151;p21"/>
          <p:cNvSpPr txBox="1"/>
          <p:nvPr/>
        </p:nvSpPr>
        <p:spPr>
          <a:xfrm>
            <a:off x="6864963" y="4501450"/>
            <a:ext cx="2279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RustFest Global 2020</a:t>
            </a:r>
            <a:endParaRPr b="1"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52" name="Google Shape;152;p21"/>
          <p:cNvCxnSpPr/>
          <p:nvPr/>
        </p:nvCxnSpPr>
        <p:spPr>
          <a:xfrm rot="10800000">
            <a:off x="6871950" y="3048000"/>
            <a:ext cx="2265000" cy="0"/>
          </a:xfrm>
          <a:prstGeom prst="straightConnector1">
            <a:avLst/>
          </a:prstGeom>
          <a:noFill/>
          <a:ln cap="flat" cmpd="sng" w="9525">
            <a:solidFill>
              <a:srgbClr val="CAB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1"/>
          <p:cNvSpPr txBox="1"/>
          <p:nvPr/>
        </p:nvSpPr>
        <p:spPr>
          <a:xfrm>
            <a:off x="228600" y="228600"/>
            <a:ext cx="663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Part 2: Abstraction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(Java abstract class)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223950" y="1357050"/>
            <a:ext cx="64185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en" sz="1600">
                <a:solidFill>
                  <a:srgbClr val="EFEFEF"/>
                </a:solidFill>
              </a:rPr>
              <a:t>Traits to define shared behavior</a:t>
            </a:r>
            <a:endParaRPr sz="1600">
              <a:solidFill>
                <a:srgbClr val="EFEFEF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 sz="1200">
                <a:solidFill>
                  <a:srgbClr val="EFEFEF"/>
                </a:solidFill>
              </a:rPr>
              <a:t>Possible to define default behavior</a:t>
            </a:r>
            <a:endParaRPr sz="1200">
              <a:solidFill>
                <a:srgbClr val="EFEFEF"/>
              </a:solidFill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6873825" y="3000950"/>
            <a:ext cx="22542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Colton Donnelly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Rust for Freshmen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Twitter: @cdmistman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GitHub: cdmistman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